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76" r:id="rId16"/>
    <p:sldId id="363" r:id="rId17"/>
    <p:sldId id="364" r:id="rId18"/>
    <p:sldId id="365" r:id="rId19"/>
    <p:sldId id="366" r:id="rId20"/>
    <p:sldId id="367" r:id="rId21"/>
    <p:sldId id="368" r:id="rId22"/>
    <p:sldId id="354" r:id="rId23"/>
    <p:sldId id="355" r:id="rId24"/>
    <p:sldId id="356" r:id="rId25"/>
    <p:sldId id="335" r:id="rId26"/>
    <p:sldId id="357" r:id="rId27"/>
    <p:sldId id="375" r:id="rId28"/>
    <p:sldId id="349" r:id="rId29"/>
    <p:sldId id="330" r:id="rId30"/>
    <p:sldId id="332" r:id="rId31"/>
    <p:sldId id="333" r:id="rId32"/>
    <p:sldId id="321" r:id="rId33"/>
    <p:sldId id="301" r:id="rId34"/>
    <p:sldId id="308" r:id="rId35"/>
    <p:sldId id="327" r:id="rId36"/>
    <p:sldId id="340" r:id="rId37"/>
    <p:sldId id="326" r:id="rId38"/>
    <p:sldId id="334" r:id="rId39"/>
    <p:sldId id="374" r:id="rId40"/>
    <p:sldId id="370" r:id="rId41"/>
    <p:sldId id="342" r:id="rId42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98" d="100"/>
          <a:sy n="98" d="100"/>
        </p:scale>
        <p:origin x="-14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10/21/2022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PCB view is as you look at the board.  Schematic view</a:t>
            </a:r>
            <a:r>
              <a:rPr lang="en-US" baseline="0" dirty="0" smtClean="0"/>
              <a:t> is as you look at the schematic.  RE adjacent columns: use the square icon for inputs and the round icon for outputs.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4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choice of using Digital icons for simulation</a:t>
            </a:r>
            <a:r>
              <a:rPr lang="en-US" baseline="0" dirty="0" smtClean="0"/>
              <a:t> only or using Boolean board icons for both simulation and RTL generation.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Xilinx/AMD constraint files have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xdc</a:t>
            </a:r>
            <a:r>
              <a:rPr lang="en-US" baseline="0" dirty="0" smtClean="0"/>
              <a:t> suffix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8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Spartan 7 goes to technical documentation for Spartan</a:t>
            </a:r>
            <a:r>
              <a:rPr lang="en-US" baseline="0" dirty="0" smtClean="0"/>
              <a:t> 7 FPGA family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4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 viewer shows</a:t>
            </a:r>
            <a:r>
              <a:rPr lang="en-US" baseline="0" dirty="0" smtClean="0"/>
              <a:t> FPGA chip floor plan, the actual layout of LUTs, DFF, DSP units and Block RAMs.</a:t>
            </a:r>
          </a:p>
          <a:p>
            <a:r>
              <a:rPr lang="en-US" baseline="0" dirty="0" smtClean="0"/>
              <a:t>Elaborated Design viewer shows </a:t>
            </a:r>
            <a:r>
              <a:rPr lang="en-US" baseline="0" dirty="0" err="1" smtClean="0"/>
              <a:t>vivado</a:t>
            </a:r>
            <a:r>
              <a:rPr lang="en-US" baseline="0" dirty="0" smtClean="0"/>
              <a:t> version of your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5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on Digital supporting </a:t>
            </a:r>
            <a:r>
              <a:rPr lang="en-US" baseline="0" dirty="0" smtClean="0"/>
              <a:t>the DE10-Lite board.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IMHO</a:t>
            </a:r>
            <a:r>
              <a:rPr lang="en-US" baseline="0" dirty="0" smtClean="0"/>
              <a:t> F</a:t>
            </a:r>
            <a:r>
              <a:rPr lang="en-US" dirty="0" smtClean="0"/>
              <a:t>or more advanced work, especially using ARM cores PYNQ-Z2 a better choice over Blackboard: Has Xilinx PYNQ tool set.  Serial port used for IO</a:t>
            </a:r>
            <a:r>
              <a:rPr lang="en-US" baseline="0" dirty="0" smtClean="0"/>
              <a:t> when ARM core present.  The three boards on bottom added to original two boards.  Shows a dedication to advanced capabilities.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me this approach has the cleanest understanding of signed 2’s complement arithmetic.  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 OR, XOR, shifts and rotate).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5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I</a:t>
            </a:r>
            <a:r>
              <a:rPr lang="en-US" baseline="0" dirty="0" smtClean="0"/>
              <a:t> d</a:t>
            </a:r>
            <a:r>
              <a:rPr lang="en-US" dirty="0" smtClean="0"/>
              <a:t>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(have 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Altera tools support schematic capture.  </a:t>
            </a:r>
            <a:r>
              <a:rPr lang="en-US" dirty="0" err="1" smtClean="0"/>
              <a:t>Quartus</a:t>
            </a:r>
            <a:r>
              <a:rPr lang="en-US" dirty="0" smtClean="0"/>
              <a:t> constraint files differ from </a:t>
            </a:r>
            <a:r>
              <a:rPr lang="en-US" dirty="0" err="1" smtClean="0"/>
              <a:t>vivado</a:t>
            </a:r>
            <a:r>
              <a:rPr lang="en-US" dirty="0" smtClean="0"/>
              <a:t> constraint files.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projects</a:t>
            </a:r>
            <a:r>
              <a:rPr lang="en-US" baseline="0" dirty="0" smtClean="0"/>
              <a:t> using FPGAs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Most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 including adherence to code standards.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</a:t>
            </a:r>
            <a:r>
              <a:rPr lang="en-US" baseline="0" smtClean="0"/>
              <a:t>board to </a:t>
            </a:r>
            <a:r>
              <a:rPr lang="en-US" baseline="0" dirty="0" smtClean="0"/>
              <a:t>each student </a:t>
            </a:r>
            <a:r>
              <a:rPr lang="en-US" baseline="0" smtClean="0"/>
              <a:t>for a </a:t>
            </a:r>
            <a:r>
              <a:rPr lang="en-US" baseline="0" dirty="0" smtClean="0"/>
              <a:t>one semester course.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unzipped.  Approximately monthly </a:t>
            </a:r>
            <a:r>
              <a:rPr lang="en-US" dirty="0" err="1" smtClean="0"/>
              <a:t>maintance</a:t>
            </a:r>
            <a:r>
              <a:rPr lang="en-US" baseline="0" dirty="0" smtClean="0"/>
              <a:t> </a:t>
            </a:r>
            <a:r>
              <a:rPr lang="en-US" dirty="0" smtClean="0"/>
              <a:t>updates to the</a:t>
            </a:r>
            <a:r>
              <a:rPr lang="en-US" baseline="0" dirty="0" smtClean="0"/>
              <a:t> software.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references and bus width indicators.  Tri-states which are not used 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indicators.  Tri-states not used within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“Toolchain Configuration” entry.  *.</a:t>
            </a:r>
            <a:r>
              <a:rPr lang="en-US" dirty="0" err="1" smtClean="0"/>
              <a:t>config</a:t>
            </a:r>
            <a:r>
              <a:rPr lang="en-US" dirty="0" smtClean="0"/>
              <a:t> file has the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2(in case of a rename). </a:t>
            </a:r>
            <a:r>
              <a:rPr lang="en-US" dirty="0" smtClean="0"/>
              <a:t>.  Support for DE10-Lite board in the works.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hardware/boolea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xup-boards.html" TargetMode="External"/><Relationship Id="rId4" Type="http://schemas.openxmlformats.org/officeDocument/2006/relationships/hyperlink" Target="https://www.xilinx.com/support/university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tera.com/about/company/history.html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10" Type="http://schemas.openxmlformats.org/officeDocument/2006/relationships/hyperlink" Target="https://opencores.org/projects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www.joelw.id.au/FPGA/CheapFPGADevelopmentBoard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Morning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Small triangles are named signal references, e.g. implied connections.</a:t>
            </a:r>
          </a:p>
          <a:p>
            <a:endParaRPr lang="en-US" dirty="0" smtClean="0"/>
          </a:p>
          <a:p>
            <a:r>
              <a:rPr lang="en-US" dirty="0" smtClean="0"/>
              <a:t>Tri-states not </a:t>
            </a:r>
            <a:r>
              <a:rPr lang="en-US" dirty="0"/>
              <a:t>used </a:t>
            </a:r>
            <a:r>
              <a:rPr lang="en-US" dirty="0" smtClean="0"/>
              <a:t>within FPGAs.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</a:t>
            </a:r>
            <a:r>
              <a:rPr lang="en-US" dirty="0" smtClean="0"/>
              <a:t>an icon </a:t>
            </a:r>
            <a:r>
              <a:rPr lang="en-US" dirty="0"/>
              <a:t>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16" y="1462391"/>
            <a:ext cx="5820384" cy="3466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409"/>
            <a:ext cx="8229600" cy="4525963"/>
          </a:xfrm>
        </p:spPr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8288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73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Boolean Board </a:t>
            </a:r>
            <a:r>
              <a:rPr lang="en-US" sz="4000" dirty="0" err="1" smtClean="0"/>
              <a:t>Pmod</a:t>
            </a:r>
            <a:r>
              <a:rPr lang="en-US" sz="4000" dirty="0" smtClean="0"/>
              <a:t> IOs</a:t>
            </a:r>
            <a:br>
              <a:rPr lang="en-US" sz="4000" dirty="0" smtClean="0"/>
            </a:br>
            <a:r>
              <a:rPr lang="en-US" sz="3200" dirty="0" err="1" smtClean="0"/>
              <a:t>Boolbd_Pmods_PCB_view.dig</a:t>
            </a:r>
            <a:endParaRPr lang="en-US" sz="32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Content Placeholder 6" descr="C:\Digital\examples\hdl\Boolbd_Pmods_PCB_view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8" y="1452664"/>
            <a:ext cx="8561763" cy="4754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0865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pPr marL="457200" lvl="1" indent="0">
              <a:buNone/>
            </a:pP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/>
          </a:p>
          <a:p>
            <a:r>
              <a:rPr lang="en-US" dirty="0" smtClean="0"/>
              <a:t>Full set of today’s files (20 MB): </a:t>
            </a:r>
            <a:r>
              <a:rPr lang="en-US" dirty="0">
                <a:hlinkClick r:id="rId3"/>
              </a:rPr>
              <a:t>https://github.com/jimbrake/FPGA_Boot_Camp</a:t>
            </a:r>
            <a:endParaRPr lang="en-US" dirty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  <a:p>
            <a:r>
              <a:rPr lang="en-US" dirty="0" smtClean="0"/>
              <a:t>Lunch today at St. Mary’s cafeteria (line up at counter and the IEEE grant will pick up the tab)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3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168" y="3117777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constraint text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4768" y="45720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rising-clock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do FPGA tools do?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/>
              <a:t>Elaborated Design viewer shows </a:t>
            </a:r>
            <a:r>
              <a:rPr lang="en-US" dirty="0" err="1"/>
              <a:t>vivado</a:t>
            </a:r>
            <a:r>
              <a:rPr lang="en-US" dirty="0"/>
              <a:t> version of your </a:t>
            </a:r>
            <a:r>
              <a:rPr lang="en-US" dirty="0" smtClean="0"/>
              <a:t>schematic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 smtClean="0"/>
              <a:t>Have added additional boards to their web 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Full part number</a:t>
            </a:r>
            <a:r>
              <a:rPr lang="en-US" dirty="0"/>
              <a:t>: XC7S50-CSGA324</a:t>
            </a:r>
            <a:endParaRPr lang="en-US" dirty="0" smtClean="0"/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6" name="Content Placeholder 5" descr="Welcome to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494996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</a:t>
            </a:r>
            <a:r>
              <a:rPr lang="en-US" sz="3000" dirty="0" err="1" smtClean="0"/>
              <a:t>vivado</a:t>
            </a:r>
            <a:r>
              <a:rPr lang="en-US" sz="3000" dirty="0" smtClean="0"/>
              <a:t> and </a:t>
            </a:r>
            <a:r>
              <a:rPr lang="en-US" sz="3000" dirty="0" smtClean="0"/>
              <a:t>Spartan-7 devices.  Full install is a </a:t>
            </a:r>
            <a:r>
              <a:rPr lang="en-US" sz="3000" dirty="0" smtClean="0"/>
              <a:t>89</a:t>
            </a:r>
            <a:r>
              <a:rPr lang="en-US" sz="3000" dirty="0" smtClean="0"/>
              <a:t>GB </a:t>
            </a:r>
            <a:r>
              <a:rPr lang="en-US" sz="3000" dirty="0" smtClean="0"/>
              <a:t>tar.gz file!!</a:t>
            </a:r>
          </a:p>
          <a:p>
            <a:r>
              <a:rPr lang="en-US" sz="3000" dirty="0" smtClean="0"/>
              <a:t>Will still take time (~2hrs) and </a:t>
            </a:r>
            <a:r>
              <a:rPr lang="en-US" sz="3000" dirty="0" smtClean="0"/>
              <a:t>12</a:t>
            </a:r>
            <a:r>
              <a:rPr lang="en-US" sz="3000" dirty="0" smtClean="0"/>
              <a:t>GB </a:t>
            </a:r>
            <a:r>
              <a:rPr lang="en-US" sz="3000" dirty="0" smtClean="0"/>
              <a:t>download!</a:t>
            </a:r>
          </a:p>
          <a:p>
            <a:r>
              <a:rPr lang="en-US" sz="3000" dirty="0" smtClean="0"/>
              <a:t>Takes </a:t>
            </a:r>
            <a:r>
              <a:rPr lang="en-US" sz="3000" dirty="0" smtClean="0"/>
              <a:t>40</a:t>
            </a:r>
            <a:r>
              <a:rPr lang="en-US" sz="3000" dirty="0" smtClean="0"/>
              <a:t>GB </a:t>
            </a:r>
            <a:r>
              <a:rPr lang="en-US" sz="3000" dirty="0" smtClean="0"/>
              <a:t>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Morning’s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r>
              <a:rPr lang="en-US" dirty="0" smtClean="0"/>
              <a:t>Exercise 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(your) schematic 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www.xilinx.com/support/university/xup-boards.html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6363833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10/21/2022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(Now </a:t>
            </a:r>
            <a:r>
              <a:rPr lang="en-US" dirty="0"/>
              <a:t>M</a:t>
            </a:r>
            <a:r>
              <a:rPr lang="en-US" dirty="0" smtClean="0"/>
              <a:t>icrochip, 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Twelve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</a:t>
            </a:r>
            <a:r>
              <a:rPr lang="en-US" sz="2000" dirty="0"/>
              <a:t>videos on specific FPGA </a:t>
            </a:r>
            <a:r>
              <a:rPr lang="en-US" sz="2000" dirty="0" smtClean="0"/>
              <a:t>features (uses </a:t>
            </a:r>
            <a:r>
              <a:rPr lang="en-US" sz="2000" dirty="0" err="1" smtClean="0"/>
              <a:t>verilog</a:t>
            </a:r>
            <a:r>
              <a:rPr lang="en-US" sz="2000" dirty="0" smtClean="0"/>
              <a:t> RTL): 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www.youtube.com/playlist?list=PLEBQazB0HUyT1WmMONxRZn9NmQ_9CIKhb</a:t>
            </a:r>
            <a:endParaRPr lang="en-US" sz="1600" dirty="0" smtClean="0"/>
          </a:p>
          <a:p>
            <a:r>
              <a:rPr lang="en-US" sz="2000" i="1" dirty="0" smtClean="0"/>
              <a:t>Three </a:t>
            </a:r>
            <a:r>
              <a:rPr lang="en-US" sz="2000" i="1" dirty="0"/>
              <a:t>Ages of FPGAs: A Retrospective</a:t>
            </a:r>
            <a:r>
              <a:rPr lang="en-US" sz="2000" dirty="0"/>
              <a:t>…, Steve </a:t>
            </a:r>
            <a:r>
              <a:rPr lang="en-US" sz="2000" dirty="0" err="1"/>
              <a:t>Trimberger</a:t>
            </a:r>
            <a:r>
              <a:rPr lang="en-US" sz="2000" dirty="0"/>
              <a:t>, Proc. </a:t>
            </a:r>
            <a:r>
              <a:rPr lang="en-US" sz="2000" dirty="0" smtClean="0"/>
              <a:t>IEEE </a:t>
            </a:r>
            <a:r>
              <a:rPr lang="en-US" sz="2000" dirty="0"/>
              <a:t>v103#3p318, 2015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4"/>
              </a:rPr>
              <a:t>www.cpe.virginia.edu/grads/pdfs/January%202016/VLSI.pdf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www.youtube.com/watch?v=4ntXSyOhlBY</a:t>
            </a:r>
            <a:endParaRPr lang="en-US" sz="2000" u="sng" dirty="0" smtClean="0"/>
          </a:p>
          <a:p>
            <a:pPr marL="457200" lvl="1" indent="0">
              <a:buNone/>
            </a:pPr>
            <a:r>
              <a:rPr lang="en-US" sz="2000" i="1" dirty="0" smtClean="0"/>
              <a:t>Xilinx </a:t>
            </a:r>
            <a:r>
              <a:rPr lang="en-US" sz="2000" i="1" dirty="0"/>
              <a:t>Part Family History</a:t>
            </a:r>
            <a:r>
              <a:rPr lang="en-US" sz="2000" dirty="0"/>
              <a:t>, John </a:t>
            </a:r>
            <a:r>
              <a:rPr lang="en-US" sz="2000" dirty="0" err="1" smtClean="0"/>
              <a:t>Lazzaro</a:t>
            </a:r>
            <a:r>
              <a:rPr lang="en-US" sz="2000" dirty="0" smtClean="0"/>
              <a:t>,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www-inst.eecs.berkeley.edu</a:t>
            </a:r>
            <a:r>
              <a:rPr lang="en-US" sz="2000" u="sng" dirty="0">
                <a:hlinkClick r:id="rId6"/>
              </a:rPr>
              <a:t>/~cs294-59/fa10/resources/Xilinx-history/Xilinx-history.html</a:t>
            </a:r>
            <a:endParaRPr lang="en-US" sz="2000" dirty="0"/>
          </a:p>
          <a:p>
            <a:r>
              <a:rPr lang="en-US" sz="2000" i="1" dirty="0"/>
              <a:t>Altera History</a:t>
            </a:r>
            <a:r>
              <a:rPr lang="en-US" sz="2000" dirty="0"/>
              <a:t>, </a:t>
            </a:r>
            <a:r>
              <a:rPr lang="en-US" sz="2000" dirty="0" smtClean="0"/>
              <a:t>corporate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http://www.fundinguniverse.com/company-histories/altera-corporation-history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strike="sngStrike" dirty="0" smtClean="0">
                <a:hlinkClick r:id="rId8"/>
              </a:rPr>
              <a:t>www.altera.com/about/company/history.html</a:t>
            </a:r>
            <a:endParaRPr lang="en-US" sz="2000" strike="sngStrike" dirty="0"/>
          </a:p>
          <a:p>
            <a:r>
              <a:rPr lang="en-US" sz="20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2000" dirty="0">
                <a:hlinkClick r:id="rId9"/>
              </a:rPr>
              <a:t>https://www.joelw.id.au/FPGA/CheapFPGADevelopmentBoards</a:t>
            </a:r>
            <a:endParaRPr lang="en-US" sz="2000" dirty="0"/>
          </a:p>
          <a:p>
            <a:r>
              <a:rPr lang="en-US" sz="2000" dirty="0" smtClean="0"/>
              <a:t>Open source IP </a:t>
            </a:r>
            <a:r>
              <a:rPr lang="en-US" sz="2000" dirty="0">
                <a:hlinkClick r:id="rId10"/>
              </a:rPr>
              <a:t>https://</a:t>
            </a:r>
            <a:r>
              <a:rPr lang="en-US" sz="2000" dirty="0" smtClean="0">
                <a:hlinkClick r:id="rId10"/>
              </a:rPr>
              <a:t>opencores.org/projects</a:t>
            </a:r>
            <a:r>
              <a:rPr lang="en-US" sz="20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</a:t>
            </a:r>
            <a:r>
              <a:rPr lang="en-US" dirty="0" smtClean="0"/>
              <a:t>ARM microprocessor </a:t>
            </a:r>
            <a:r>
              <a:rPr lang="en-US" dirty="0" smtClean="0"/>
              <a:t>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10/21/2022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10/21/2022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r>
              <a:rPr lang="en-US" sz="4000" dirty="0"/>
              <a:t>Very little built-in IO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5957906" cy="4525963"/>
          </a:xfrm>
        </p:spPr>
      </p:pic>
    </p:spTree>
    <p:extLst>
      <p:ext uri="{BB962C8B-B14F-4D97-AF65-F5344CB8AC3E}">
        <p14:creationId xmlns:p14="http://schemas.microsoft.com/office/powerpoint/2010/main" val="132532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10/21/2022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4" y="876693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 and other files at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github.com/jimbrake/FPGA_Boot_Camp</a:t>
            </a:r>
            <a:endParaRPr lang="en-US" sz="2800" dirty="0" smtClean="0"/>
          </a:p>
          <a:p>
            <a:r>
              <a:rPr lang="en-US" sz="2800" dirty="0" smtClean="0"/>
              <a:t>Future classes TBD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09" y="3048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1533" y="1038595"/>
            <a:ext cx="8229600" cy="5286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r>
              <a:rPr lang="en-US" sz="2800" dirty="0" smtClean="0"/>
              <a:t>Windows calculator has binary features: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www.youtube.com/watch?v=PK5WQqN3_44</a:t>
            </a: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10/21/2022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10/21/2022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</TotalTime>
  <Words>2067</Words>
  <Application>Microsoft Office PowerPoint</Application>
  <PresentationFormat>On-screen Show (4:3)</PresentationFormat>
  <Paragraphs>434</Paragraphs>
  <Slides>41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Morning Slides Boot Camp for Digital Systems Education Circuit Simulation &amp; RTL generation</vt:lpstr>
      <vt:lpstr>Preliminaries</vt:lpstr>
      <vt:lpstr>This Morning’s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PowerPoint Presentation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RealDigital.org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Very little built-in IO $15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774</cp:revision>
  <cp:lastPrinted>2022-06-11T03:12:14Z</cp:lastPrinted>
  <dcterms:created xsi:type="dcterms:W3CDTF">2015-03-15T00:52:45Z</dcterms:created>
  <dcterms:modified xsi:type="dcterms:W3CDTF">2022-10-21T15:45:59Z</dcterms:modified>
</cp:coreProperties>
</file>